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327" r:id="rId6"/>
    <p:sldId id="328" r:id="rId7"/>
    <p:sldId id="330" r:id="rId8"/>
    <p:sldId id="332" r:id="rId9"/>
    <p:sldId id="333" r:id="rId10"/>
    <p:sldId id="334" r:id="rId11"/>
    <p:sldId id="335" r:id="rId12"/>
    <p:sldId id="263" r:id="rId13"/>
    <p:sldId id="264" r:id="rId14"/>
    <p:sldId id="265" r:id="rId15"/>
    <p:sldId id="314" r:id="rId16"/>
    <p:sldId id="266" r:id="rId17"/>
    <p:sldId id="267" r:id="rId18"/>
    <p:sldId id="268" r:id="rId19"/>
    <p:sldId id="274" r:id="rId20"/>
    <p:sldId id="270" r:id="rId21"/>
    <p:sldId id="271" r:id="rId22"/>
    <p:sldId id="272" r:id="rId23"/>
    <p:sldId id="269" r:id="rId24"/>
    <p:sldId id="273" r:id="rId25"/>
    <p:sldId id="275" r:id="rId26"/>
    <p:sldId id="276" r:id="rId27"/>
    <p:sldId id="277" r:id="rId28"/>
    <p:sldId id="285" r:id="rId29"/>
    <p:sldId id="288" r:id="rId30"/>
    <p:sldId id="289" r:id="rId31"/>
    <p:sldId id="290" r:id="rId32"/>
    <p:sldId id="291" r:id="rId33"/>
    <p:sldId id="292" r:id="rId34"/>
    <p:sldId id="287" r:id="rId3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17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DB83F-C5CC-9146-9D64-F1816653A532}" type="datetimeFigureOut">
              <a:rPr lang="es-ES" smtClean="0"/>
              <a:t>14/9/22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8E66C-1ACF-E843-B187-62FCDE9550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615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ABFF-CEA3-1A45-8808-F6019A56D10E}" type="datetimeFigureOut">
              <a:rPr lang="es-ES" smtClean="0"/>
              <a:t>14/9/22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F6C7C-11F1-1A4D-90F0-7E166B607E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6822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9AC34-95BF-A44A-824F-B1E26AD4FA08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096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467B-D138-7345-87F8-6FF6E3338B0A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2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4D20-A10A-E044-9A5C-E9280E440EA7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342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C965-18F9-3447-B268-2B901BA488C4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57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6597-8137-4848-A9B2-27F8A9B31FAC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600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068A3-C139-EE46-B60C-1866B3FEFA41}" type="datetime1">
              <a:rPr lang="es-AR" smtClean="0"/>
              <a:t>14/9/22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11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6561E-EC16-184F-81BA-3A33C52FCFA1}" type="datetime1">
              <a:rPr lang="es-AR" smtClean="0"/>
              <a:t>14/9/22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5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4DD-3C1F-3241-AF4B-149641A2CFAB}" type="datetime1">
              <a:rPr lang="es-AR" smtClean="0"/>
              <a:t>14/9/22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18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FB58-37F4-A14B-8048-0886A06F6DEA}" type="datetime1">
              <a:rPr lang="es-AR" smtClean="0"/>
              <a:t>14/9/22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72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DD76-F76E-1244-B7E1-E4920942AC98}" type="datetime1">
              <a:rPr lang="es-AR" smtClean="0"/>
              <a:t>14/9/22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23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FFB0A-67D9-A449-9CED-E7050A8A7C34}" type="datetime1">
              <a:rPr lang="es-AR" smtClean="0"/>
              <a:t>14/9/22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50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FB28E-AE06-864A-9AEF-DA3B1A4A4819}" type="datetime1">
              <a:rPr lang="es-AR" smtClean="0"/>
              <a:t>14/9/22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/>
              <a:t>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B4270-09ED-064D-B81F-3D5CB3C4B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06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Documento_de_Microsoft_Word26.doc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package" Target="../embeddings/Documento_de_Microsoft_Word27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31.docx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package" Target="../embeddings/Documento_de_Microsoft_Word28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30.docx"/><Relationship Id="rId5" Type="http://schemas.openxmlformats.org/officeDocument/2006/relationships/image" Target="../media/image26.emf"/><Relationship Id="rId4" Type="http://schemas.openxmlformats.org/officeDocument/2006/relationships/package" Target="../embeddings/Documento_de_Microsoft_Word29.docx"/><Relationship Id="rId9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35.docx"/><Relationship Id="rId13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12" Type="http://schemas.openxmlformats.org/officeDocument/2006/relationships/package" Target="../embeddings/Documento_de_Microsoft_Word37.docx"/><Relationship Id="rId2" Type="http://schemas.openxmlformats.org/officeDocument/2006/relationships/package" Target="../embeddings/Documento_de_Microsoft_Word32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34.docx"/><Relationship Id="rId11" Type="http://schemas.openxmlformats.org/officeDocument/2006/relationships/image" Target="../media/image33.emf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10" Type="http://schemas.openxmlformats.org/officeDocument/2006/relationships/package" Target="../embeddings/Documento_de_Microsoft_Word36.docx"/><Relationship Id="rId4" Type="http://schemas.openxmlformats.org/officeDocument/2006/relationships/package" Target="../embeddings/Documento_de_Microsoft_Word33.docx"/><Relationship Id="rId9" Type="http://schemas.openxmlformats.org/officeDocument/2006/relationships/image" Target="../media/image32.emf"/><Relationship Id="rId14" Type="http://schemas.openxmlformats.org/officeDocument/2006/relationships/package" Target="../embeddings/Documento_de_Microsoft_Word38.doc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42.docx"/><Relationship Id="rId13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12" Type="http://schemas.openxmlformats.org/officeDocument/2006/relationships/package" Target="../embeddings/Documento_de_Microsoft_Word44.docx"/><Relationship Id="rId17" Type="http://schemas.openxmlformats.org/officeDocument/2006/relationships/image" Target="../media/image43.emf"/><Relationship Id="rId2" Type="http://schemas.openxmlformats.org/officeDocument/2006/relationships/package" Target="../embeddings/Documento_de_Microsoft_Word39.docx"/><Relationship Id="rId16" Type="http://schemas.openxmlformats.org/officeDocument/2006/relationships/package" Target="../embeddings/Documento_de_Microsoft_Word46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41.docx"/><Relationship Id="rId11" Type="http://schemas.openxmlformats.org/officeDocument/2006/relationships/image" Target="../media/image40.emf"/><Relationship Id="rId5" Type="http://schemas.openxmlformats.org/officeDocument/2006/relationships/image" Target="../media/image37.emf"/><Relationship Id="rId15" Type="http://schemas.openxmlformats.org/officeDocument/2006/relationships/image" Target="../media/image42.emf"/><Relationship Id="rId10" Type="http://schemas.openxmlformats.org/officeDocument/2006/relationships/package" Target="../embeddings/Documento_de_Microsoft_Word43.docx"/><Relationship Id="rId4" Type="http://schemas.openxmlformats.org/officeDocument/2006/relationships/package" Target="../embeddings/Documento_de_Microsoft_Word40.docx"/><Relationship Id="rId9" Type="http://schemas.openxmlformats.org/officeDocument/2006/relationships/image" Target="../media/image39.emf"/><Relationship Id="rId14" Type="http://schemas.openxmlformats.org/officeDocument/2006/relationships/package" Target="../embeddings/Documento_de_Microsoft_Word45.docx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50.docx"/><Relationship Id="rId13" Type="http://schemas.openxmlformats.org/officeDocument/2006/relationships/image" Target="../media/image49.emf"/><Relationship Id="rId18" Type="http://schemas.openxmlformats.org/officeDocument/2006/relationships/package" Target="../embeddings/Documento_de_Microsoft_Word55.docx"/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12" Type="http://schemas.openxmlformats.org/officeDocument/2006/relationships/package" Target="../embeddings/Documento_de_Microsoft_Word52.docx"/><Relationship Id="rId17" Type="http://schemas.openxmlformats.org/officeDocument/2006/relationships/image" Target="../media/image51.emf"/><Relationship Id="rId2" Type="http://schemas.openxmlformats.org/officeDocument/2006/relationships/package" Target="../embeddings/Documento_de_Microsoft_Word47.docx"/><Relationship Id="rId16" Type="http://schemas.openxmlformats.org/officeDocument/2006/relationships/package" Target="../embeddings/Documento_de_Microsoft_Word54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49.docx"/><Relationship Id="rId11" Type="http://schemas.openxmlformats.org/officeDocument/2006/relationships/image" Target="../media/image48.emf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10" Type="http://schemas.openxmlformats.org/officeDocument/2006/relationships/package" Target="../embeddings/Documento_de_Microsoft_Word51.docx"/><Relationship Id="rId19" Type="http://schemas.openxmlformats.org/officeDocument/2006/relationships/image" Target="../media/image52.emf"/><Relationship Id="rId4" Type="http://schemas.openxmlformats.org/officeDocument/2006/relationships/package" Target="../embeddings/Documento_de_Microsoft_Word48.docx"/><Relationship Id="rId9" Type="http://schemas.openxmlformats.org/officeDocument/2006/relationships/image" Target="../media/image47.emf"/><Relationship Id="rId14" Type="http://schemas.openxmlformats.org/officeDocument/2006/relationships/package" Target="../embeddings/Documento_de_Microsoft_Word53.docx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59.docx"/><Relationship Id="rId13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12" Type="http://schemas.openxmlformats.org/officeDocument/2006/relationships/package" Target="../embeddings/Documento_de_Microsoft_Word61.docx"/><Relationship Id="rId2" Type="http://schemas.openxmlformats.org/officeDocument/2006/relationships/package" Target="../embeddings/Documento_de_Microsoft_Word56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58.docx"/><Relationship Id="rId11" Type="http://schemas.openxmlformats.org/officeDocument/2006/relationships/image" Target="../media/image57.emf"/><Relationship Id="rId5" Type="http://schemas.openxmlformats.org/officeDocument/2006/relationships/image" Target="../media/image54.emf"/><Relationship Id="rId15" Type="http://schemas.openxmlformats.org/officeDocument/2006/relationships/image" Target="../media/image59.emf"/><Relationship Id="rId10" Type="http://schemas.openxmlformats.org/officeDocument/2006/relationships/package" Target="../embeddings/Documento_de_Microsoft_Word60.docx"/><Relationship Id="rId4" Type="http://schemas.openxmlformats.org/officeDocument/2006/relationships/package" Target="../embeddings/Documento_de_Microsoft_Word57.docx"/><Relationship Id="rId9" Type="http://schemas.openxmlformats.org/officeDocument/2006/relationships/image" Target="../media/image56.emf"/><Relationship Id="rId14" Type="http://schemas.openxmlformats.org/officeDocument/2006/relationships/package" Target="../embeddings/Documento_de_Microsoft_Word62.docx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66.docx"/><Relationship Id="rId13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12" Type="http://schemas.openxmlformats.org/officeDocument/2006/relationships/package" Target="../embeddings/Documento_de_Microsoft_Word68.docx"/><Relationship Id="rId17" Type="http://schemas.openxmlformats.org/officeDocument/2006/relationships/image" Target="../media/image67.emf"/><Relationship Id="rId2" Type="http://schemas.openxmlformats.org/officeDocument/2006/relationships/package" Target="../embeddings/Documento_de_Microsoft_Word63.docx"/><Relationship Id="rId16" Type="http://schemas.openxmlformats.org/officeDocument/2006/relationships/package" Target="../embeddings/Documento_de_Microsoft_Word70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65.docx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5" Type="http://schemas.openxmlformats.org/officeDocument/2006/relationships/image" Target="../media/image66.emf"/><Relationship Id="rId10" Type="http://schemas.openxmlformats.org/officeDocument/2006/relationships/package" Target="../embeddings/Documento_de_Microsoft_Word67.docx"/><Relationship Id="rId4" Type="http://schemas.openxmlformats.org/officeDocument/2006/relationships/package" Target="../embeddings/Documento_de_Microsoft_Word64.docx"/><Relationship Id="rId9" Type="http://schemas.openxmlformats.org/officeDocument/2006/relationships/image" Target="../media/image63.emf"/><Relationship Id="rId14" Type="http://schemas.openxmlformats.org/officeDocument/2006/relationships/package" Target="../embeddings/Documento_de_Microsoft_Word69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74.docx"/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2" Type="http://schemas.openxmlformats.org/officeDocument/2006/relationships/package" Target="../embeddings/Documento_de_Microsoft_Word71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73.docx"/><Relationship Id="rId5" Type="http://schemas.openxmlformats.org/officeDocument/2006/relationships/image" Target="../media/image69.emf"/><Relationship Id="rId4" Type="http://schemas.openxmlformats.org/officeDocument/2006/relationships/package" Target="../embeddings/Documento_de_Microsoft_Word72.docx"/><Relationship Id="rId9" Type="http://schemas.openxmlformats.org/officeDocument/2006/relationships/image" Target="../media/image7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78.docx"/><Relationship Id="rId3" Type="http://schemas.openxmlformats.org/officeDocument/2006/relationships/image" Target="../media/image70.emf"/><Relationship Id="rId7" Type="http://schemas.openxmlformats.org/officeDocument/2006/relationships/image" Target="../media/image73.emf"/><Relationship Id="rId2" Type="http://schemas.openxmlformats.org/officeDocument/2006/relationships/package" Target="../embeddings/Documento_de_Microsoft_Word75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77.docx"/><Relationship Id="rId5" Type="http://schemas.openxmlformats.org/officeDocument/2006/relationships/image" Target="../media/image72.emf"/><Relationship Id="rId4" Type="http://schemas.openxmlformats.org/officeDocument/2006/relationships/package" Target="../embeddings/Documento_de_Microsoft_Word76.docx"/><Relationship Id="rId9" Type="http://schemas.openxmlformats.org/officeDocument/2006/relationships/image" Target="../media/image7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82.docx"/><Relationship Id="rId13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7.emf"/><Relationship Id="rId12" Type="http://schemas.openxmlformats.org/officeDocument/2006/relationships/package" Target="../embeddings/Documento_de_Microsoft_Word84.docx"/><Relationship Id="rId2" Type="http://schemas.openxmlformats.org/officeDocument/2006/relationships/package" Target="../embeddings/Documento_de_Microsoft_Word79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81.docx"/><Relationship Id="rId11" Type="http://schemas.openxmlformats.org/officeDocument/2006/relationships/image" Target="../media/image79.emf"/><Relationship Id="rId5" Type="http://schemas.openxmlformats.org/officeDocument/2006/relationships/image" Target="../media/image76.emf"/><Relationship Id="rId15" Type="http://schemas.openxmlformats.org/officeDocument/2006/relationships/image" Target="../media/image81.emf"/><Relationship Id="rId10" Type="http://schemas.openxmlformats.org/officeDocument/2006/relationships/package" Target="../embeddings/Documento_de_Microsoft_Word83.docx"/><Relationship Id="rId4" Type="http://schemas.openxmlformats.org/officeDocument/2006/relationships/package" Target="../embeddings/Documento_de_Microsoft_Word80.docx"/><Relationship Id="rId9" Type="http://schemas.openxmlformats.org/officeDocument/2006/relationships/image" Target="../media/image78.emf"/><Relationship Id="rId14" Type="http://schemas.openxmlformats.org/officeDocument/2006/relationships/package" Target="../embeddings/Documento_de_Microsoft_Word85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89.docx"/><Relationship Id="rId13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4.emf"/><Relationship Id="rId12" Type="http://schemas.openxmlformats.org/officeDocument/2006/relationships/package" Target="../embeddings/Documento_de_Microsoft_Word91.docx"/><Relationship Id="rId17" Type="http://schemas.openxmlformats.org/officeDocument/2006/relationships/image" Target="../media/image89.emf"/><Relationship Id="rId2" Type="http://schemas.openxmlformats.org/officeDocument/2006/relationships/package" Target="../embeddings/Documento_de_Microsoft_Word86.docx"/><Relationship Id="rId16" Type="http://schemas.openxmlformats.org/officeDocument/2006/relationships/package" Target="../embeddings/Documento_de_Microsoft_Word93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88.docx"/><Relationship Id="rId11" Type="http://schemas.openxmlformats.org/officeDocument/2006/relationships/image" Target="../media/image86.emf"/><Relationship Id="rId5" Type="http://schemas.openxmlformats.org/officeDocument/2006/relationships/image" Target="../media/image83.emf"/><Relationship Id="rId15" Type="http://schemas.openxmlformats.org/officeDocument/2006/relationships/image" Target="../media/image88.emf"/><Relationship Id="rId10" Type="http://schemas.openxmlformats.org/officeDocument/2006/relationships/package" Target="../embeddings/Documento_de_Microsoft_Word90.docx"/><Relationship Id="rId4" Type="http://schemas.openxmlformats.org/officeDocument/2006/relationships/package" Target="../embeddings/Documento_de_Microsoft_Word87.docx"/><Relationship Id="rId9" Type="http://schemas.openxmlformats.org/officeDocument/2006/relationships/image" Target="../media/image85.emf"/><Relationship Id="rId14" Type="http://schemas.openxmlformats.org/officeDocument/2006/relationships/package" Target="../embeddings/Documento_de_Microsoft_Word92.docx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97.docx"/><Relationship Id="rId3" Type="http://schemas.openxmlformats.org/officeDocument/2006/relationships/image" Target="../media/image90.emf"/><Relationship Id="rId7" Type="http://schemas.openxmlformats.org/officeDocument/2006/relationships/image" Target="../media/image92.emf"/><Relationship Id="rId2" Type="http://schemas.openxmlformats.org/officeDocument/2006/relationships/package" Target="../embeddings/Documento_de_Microsoft_Word94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96.docx"/><Relationship Id="rId11" Type="http://schemas.openxmlformats.org/officeDocument/2006/relationships/image" Target="../media/image94.emf"/><Relationship Id="rId5" Type="http://schemas.openxmlformats.org/officeDocument/2006/relationships/image" Target="../media/image91.emf"/><Relationship Id="rId10" Type="http://schemas.openxmlformats.org/officeDocument/2006/relationships/package" Target="../embeddings/Documento_de_Microsoft_Word98.docx"/><Relationship Id="rId4" Type="http://schemas.openxmlformats.org/officeDocument/2006/relationships/package" Target="../embeddings/Documento_de_Microsoft_Word95.docx"/><Relationship Id="rId9" Type="http://schemas.openxmlformats.org/officeDocument/2006/relationships/image" Target="../media/image9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102.docx"/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2" Type="http://schemas.openxmlformats.org/officeDocument/2006/relationships/package" Target="../embeddings/Documento_de_Microsoft_Word99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01.docx"/><Relationship Id="rId5" Type="http://schemas.openxmlformats.org/officeDocument/2006/relationships/image" Target="../media/image96.emf"/><Relationship Id="rId4" Type="http://schemas.openxmlformats.org/officeDocument/2006/relationships/package" Target="../embeddings/Documento_de_Microsoft_Word100.docx"/><Relationship Id="rId9" Type="http://schemas.openxmlformats.org/officeDocument/2006/relationships/image" Target="../media/image9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106.docx"/><Relationship Id="rId13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1.emf"/><Relationship Id="rId12" Type="http://schemas.openxmlformats.org/officeDocument/2006/relationships/package" Target="../embeddings/Documento_de_Microsoft_Word108.docx"/><Relationship Id="rId2" Type="http://schemas.openxmlformats.org/officeDocument/2006/relationships/package" Target="../embeddings/Documento_de_Microsoft_Word103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05.docx"/><Relationship Id="rId11" Type="http://schemas.openxmlformats.org/officeDocument/2006/relationships/image" Target="../media/image103.emf"/><Relationship Id="rId5" Type="http://schemas.openxmlformats.org/officeDocument/2006/relationships/image" Target="../media/image100.emf"/><Relationship Id="rId15" Type="http://schemas.openxmlformats.org/officeDocument/2006/relationships/image" Target="../media/image105.emf"/><Relationship Id="rId10" Type="http://schemas.openxmlformats.org/officeDocument/2006/relationships/package" Target="../embeddings/Documento_de_Microsoft_Word107.docx"/><Relationship Id="rId4" Type="http://schemas.openxmlformats.org/officeDocument/2006/relationships/package" Target="../embeddings/Documento_de_Microsoft_Word104.docx"/><Relationship Id="rId9" Type="http://schemas.openxmlformats.org/officeDocument/2006/relationships/image" Target="../media/image102.emf"/><Relationship Id="rId14" Type="http://schemas.openxmlformats.org/officeDocument/2006/relationships/package" Target="../embeddings/Documento_de_Microsoft_Word109.doc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113.docx"/><Relationship Id="rId13" Type="http://schemas.openxmlformats.org/officeDocument/2006/relationships/image" Target="../media/image111.emf"/><Relationship Id="rId3" Type="http://schemas.openxmlformats.org/officeDocument/2006/relationships/image" Target="../media/image106.emf"/><Relationship Id="rId7" Type="http://schemas.openxmlformats.org/officeDocument/2006/relationships/image" Target="../media/image108.emf"/><Relationship Id="rId12" Type="http://schemas.openxmlformats.org/officeDocument/2006/relationships/package" Target="../embeddings/Documento_de_Microsoft_Word115.docx"/><Relationship Id="rId17" Type="http://schemas.openxmlformats.org/officeDocument/2006/relationships/image" Target="../media/image113.emf"/><Relationship Id="rId2" Type="http://schemas.openxmlformats.org/officeDocument/2006/relationships/package" Target="../embeddings/Documento_de_Microsoft_Word110.docx"/><Relationship Id="rId16" Type="http://schemas.openxmlformats.org/officeDocument/2006/relationships/package" Target="../embeddings/Documento_de_Microsoft_Word117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12.docx"/><Relationship Id="rId11" Type="http://schemas.openxmlformats.org/officeDocument/2006/relationships/image" Target="../media/image110.emf"/><Relationship Id="rId5" Type="http://schemas.openxmlformats.org/officeDocument/2006/relationships/image" Target="../media/image107.emf"/><Relationship Id="rId15" Type="http://schemas.openxmlformats.org/officeDocument/2006/relationships/image" Target="../media/image112.emf"/><Relationship Id="rId10" Type="http://schemas.openxmlformats.org/officeDocument/2006/relationships/package" Target="../embeddings/Documento_de_Microsoft_Word114.docx"/><Relationship Id="rId4" Type="http://schemas.openxmlformats.org/officeDocument/2006/relationships/package" Target="../embeddings/Documento_de_Microsoft_Word111.docx"/><Relationship Id="rId9" Type="http://schemas.openxmlformats.org/officeDocument/2006/relationships/image" Target="../media/image109.emf"/><Relationship Id="rId14" Type="http://schemas.openxmlformats.org/officeDocument/2006/relationships/package" Target="../embeddings/Documento_de_Microsoft_Word116.doc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121.docx"/><Relationship Id="rId3" Type="http://schemas.openxmlformats.org/officeDocument/2006/relationships/image" Target="../media/image114.emf"/><Relationship Id="rId7" Type="http://schemas.openxmlformats.org/officeDocument/2006/relationships/image" Target="../media/image116.emf"/><Relationship Id="rId2" Type="http://schemas.openxmlformats.org/officeDocument/2006/relationships/package" Target="../embeddings/Documento_de_Microsoft_Word118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20.docx"/><Relationship Id="rId11" Type="http://schemas.openxmlformats.org/officeDocument/2006/relationships/image" Target="../media/image118.emf"/><Relationship Id="rId5" Type="http://schemas.openxmlformats.org/officeDocument/2006/relationships/image" Target="../media/image115.emf"/><Relationship Id="rId10" Type="http://schemas.openxmlformats.org/officeDocument/2006/relationships/package" Target="../embeddings/Documento_de_Microsoft_Word122.docx"/><Relationship Id="rId4" Type="http://schemas.openxmlformats.org/officeDocument/2006/relationships/package" Target="../embeddings/Documento_de_Microsoft_Word119.docx"/><Relationship Id="rId9" Type="http://schemas.openxmlformats.org/officeDocument/2006/relationships/image" Target="../media/image11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Documento_de_Microsoft_Word123.docx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127.docx"/><Relationship Id="rId13" Type="http://schemas.openxmlformats.org/officeDocument/2006/relationships/image" Target="../media/image124.emf"/><Relationship Id="rId18" Type="http://schemas.openxmlformats.org/officeDocument/2006/relationships/package" Target="../embeddings/Documento_de_Microsoft_Word132.docx"/><Relationship Id="rId3" Type="http://schemas.openxmlformats.org/officeDocument/2006/relationships/image" Target="../media/image119.emf"/><Relationship Id="rId21" Type="http://schemas.openxmlformats.org/officeDocument/2006/relationships/image" Target="../media/image128.emf"/><Relationship Id="rId7" Type="http://schemas.openxmlformats.org/officeDocument/2006/relationships/image" Target="../media/image121.emf"/><Relationship Id="rId12" Type="http://schemas.openxmlformats.org/officeDocument/2006/relationships/package" Target="../embeddings/Documento_de_Microsoft_Word129.docx"/><Relationship Id="rId17" Type="http://schemas.openxmlformats.org/officeDocument/2006/relationships/image" Target="../media/image126.emf"/><Relationship Id="rId2" Type="http://schemas.openxmlformats.org/officeDocument/2006/relationships/package" Target="../embeddings/Documento_de_Microsoft_Word124.docx"/><Relationship Id="rId16" Type="http://schemas.openxmlformats.org/officeDocument/2006/relationships/package" Target="../embeddings/Documento_de_Microsoft_Word131.docx"/><Relationship Id="rId20" Type="http://schemas.openxmlformats.org/officeDocument/2006/relationships/package" Target="../embeddings/Documento_de_Microsoft_Word133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26.docx"/><Relationship Id="rId11" Type="http://schemas.openxmlformats.org/officeDocument/2006/relationships/image" Target="../media/image123.emf"/><Relationship Id="rId5" Type="http://schemas.openxmlformats.org/officeDocument/2006/relationships/image" Target="../media/image120.emf"/><Relationship Id="rId15" Type="http://schemas.openxmlformats.org/officeDocument/2006/relationships/image" Target="../media/image125.emf"/><Relationship Id="rId23" Type="http://schemas.openxmlformats.org/officeDocument/2006/relationships/image" Target="../media/image129.emf"/><Relationship Id="rId10" Type="http://schemas.openxmlformats.org/officeDocument/2006/relationships/package" Target="../embeddings/Documento_de_Microsoft_Word128.docx"/><Relationship Id="rId19" Type="http://schemas.openxmlformats.org/officeDocument/2006/relationships/image" Target="../media/image127.emf"/><Relationship Id="rId4" Type="http://schemas.openxmlformats.org/officeDocument/2006/relationships/package" Target="../embeddings/Documento_de_Microsoft_Word125.docx"/><Relationship Id="rId9" Type="http://schemas.openxmlformats.org/officeDocument/2006/relationships/image" Target="../media/image122.emf"/><Relationship Id="rId14" Type="http://schemas.openxmlformats.org/officeDocument/2006/relationships/package" Target="../embeddings/Documento_de_Microsoft_Word130.docx"/><Relationship Id="rId22" Type="http://schemas.openxmlformats.org/officeDocument/2006/relationships/package" Target="../embeddings/Documento_de_Microsoft_Word134.docx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3.docx"/><Relationship Id="rId13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3.emf"/><Relationship Id="rId12" Type="http://schemas.openxmlformats.org/officeDocument/2006/relationships/package" Target="../embeddings/Documento_de_Microsoft_Word5.docx"/><Relationship Id="rId2" Type="http://schemas.openxmlformats.org/officeDocument/2006/relationships/package" Target="../embeddings/Documento_de_Microsoft_Word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2.docx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0" Type="http://schemas.openxmlformats.org/officeDocument/2006/relationships/package" Target="../embeddings/Documento_de_Microsoft_Word4.docx"/><Relationship Id="rId4" Type="http://schemas.openxmlformats.org/officeDocument/2006/relationships/package" Target="../embeddings/Documento_de_Microsoft_Word1.docx"/><Relationship Id="rId9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35.docx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emf"/><Relationship Id="rId2" Type="http://schemas.openxmlformats.org/officeDocument/2006/relationships/package" Target="../embeddings/Documento_de_Microsoft_Word6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8.docx"/><Relationship Id="rId5" Type="http://schemas.openxmlformats.org/officeDocument/2006/relationships/image" Target="../media/image7.emf"/><Relationship Id="rId4" Type="http://schemas.openxmlformats.org/officeDocument/2006/relationships/package" Target="../embeddings/Documento_de_Microsoft_Word7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12.docx"/><Relationship Id="rId3" Type="http://schemas.openxmlformats.org/officeDocument/2006/relationships/image" Target="../media/image1.png"/><Relationship Id="rId7" Type="http://schemas.openxmlformats.org/officeDocument/2006/relationships/image" Target="../media/image10.emf"/><Relationship Id="rId2" Type="http://schemas.openxmlformats.org/officeDocument/2006/relationships/package" Target="../embeddings/Documento_de_Microsoft_Word9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1.docx"/><Relationship Id="rId5" Type="http://schemas.openxmlformats.org/officeDocument/2006/relationships/image" Target="../media/image9.emf"/><Relationship Id="rId4" Type="http://schemas.openxmlformats.org/officeDocument/2006/relationships/package" Target="../embeddings/Documento_de_Microsoft_Word10.docx"/><Relationship Id="rId9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16.docx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package" Target="../embeddings/Documento_de_Microsoft_Word13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15.docx"/><Relationship Id="rId11" Type="http://schemas.openxmlformats.org/officeDocument/2006/relationships/image" Target="../media/image16.png"/><Relationship Id="rId5" Type="http://schemas.openxmlformats.org/officeDocument/2006/relationships/image" Target="../media/image13.emf"/><Relationship Id="rId10" Type="http://schemas.openxmlformats.org/officeDocument/2006/relationships/package" Target="../embeddings/Documento_de_Microsoft_Word17.docx"/><Relationship Id="rId4" Type="http://schemas.openxmlformats.org/officeDocument/2006/relationships/package" Target="../embeddings/Documento_de_Microsoft_Word14.docx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ocumento_de_Microsoft_Word21.docx"/><Relationship Id="rId3" Type="http://schemas.openxmlformats.org/officeDocument/2006/relationships/image" Target="../media/image1.png"/><Relationship Id="rId7" Type="http://schemas.openxmlformats.org/officeDocument/2006/relationships/image" Target="../media/image17.emf"/><Relationship Id="rId2" Type="http://schemas.openxmlformats.org/officeDocument/2006/relationships/package" Target="../embeddings/Documento_de_Microsoft_Word18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20.docx"/><Relationship Id="rId5" Type="http://schemas.openxmlformats.org/officeDocument/2006/relationships/image" Target="../media/image9.emf"/><Relationship Id="rId4" Type="http://schemas.openxmlformats.org/officeDocument/2006/relationships/package" Target="../embeddings/Documento_de_Microsoft_Word19.docx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Documento_de_Microsoft_Word22.docx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package" Target="../embeddings/Documento_de_Microsoft_Word23.doc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Documento_de_Microsoft_Word25.docx"/><Relationship Id="rId5" Type="http://schemas.openxmlformats.org/officeDocument/2006/relationships/image" Target="../media/image21.emf"/><Relationship Id="rId4" Type="http://schemas.openxmlformats.org/officeDocument/2006/relationships/package" Target="../embeddings/Documento_de_Microsoft_Word24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856956" y="2671623"/>
            <a:ext cx="5451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400" dirty="0">
                <a:latin typeface="+mj-lt"/>
                <a:cs typeface="Arial"/>
              </a:rPr>
              <a:t>Algebra de Boole</a:t>
            </a:r>
            <a:endParaRPr lang="es-ES" sz="4400" dirty="0">
              <a:latin typeface="+mj-lt"/>
              <a:cs typeface="Arial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Facultad de Ciencias Exactas y Naturales y Agrimensura - UNNE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Lógica y Matemática Computacional</a:t>
            </a:r>
          </a:p>
          <a:p>
            <a:pPr algn="ctr"/>
            <a:r>
              <a:rPr lang="es-ES" sz="2400" dirty="0"/>
              <a:t>Licenciatura en Sistemas de Información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Ing. JULIO C. ACOSTA</a:t>
            </a:r>
          </a:p>
        </p:txBody>
      </p:sp>
    </p:spTree>
    <p:extLst>
      <p:ext uri="{BB962C8B-B14F-4D97-AF65-F5344CB8AC3E}">
        <p14:creationId xmlns:p14="http://schemas.microsoft.com/office/powerpoint/2010/main" val="533408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10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93889" y="493889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La relación de equivalencia induce una partición del conjunto Z, en el sentido que: </a:t>
            </a:r>
          </a:p>
          <a:p>
            <a:r>
              <a:rPr lang="es-ES" sz="2400" dirty="0">
                <a:latin typeface="Arial"/>
                <a:cs typeface="Arial"/>
              </a:rPr>
              <a:t>			i) cada clase es no vacía, </a:t>
            </a:r>
          </a:p>
          <a:p>
            <a:r>
              <a:rPr lang="es-ES" sz="2400" dirty="0">
                <a:latin typeface="Arial"/>
                <a:cs typeface="Arial"/>
              </a:rPr>
              <a:t>			ii) son disjuntas de a dos y </a:t>
            </a:r>
          </a:p>
          <a:p>
            <a:r>
              <a:rPr lang="es-ES" sz="2400" dirty="0">
                <a:latin typeface="Arial"/>
                <a:cs typeface="Arial"/>
              </a:rPr>
              <a:t>			iii) la unión de todos es Z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65669" y="2737557"/>
            <a:ext cx="7789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El conjunto cociente Z/</a:t>
            </a:r>
            <a:r>
              <a:rPr lang="es-ES" sz="2400" dirty="0" err="1">
                <a:latin typeface="Arial"/>
                <a:cs typeface="Arial"/>
              </a:rPr>
              <a:t>eq</a:t>
            </a:r>
            <a:r>
              <a:rPr lang="es-ES" sz="2400" dirty="0">
                <a:latin typeface="Arial"/>
                <a:cs typeface="Arial"/>
              </a:rPr>
              <a:t>  está formado por todas las clases de equivalencia generadas por esta relación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268510"/>
              </p:ext>
            </p:extLst>
          </p:nvPr>
        </p:nvGraphicFramePr>
        <p:xfrm>
          <a:off x="-2934311" y="3859162"/>
          <a:ext cx="15079807" cy="49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934311" y="3859162"/>
                        <a:ext cx="15079807" cy="496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268519"/>
              </p:ext>
            </p:extLst>
          </p:nvPr>
        </p:nvGraphicFramePr>
        <p:xfrm>
          <a:off x="-3106464" y="4731223"/>
          <a:ext cx="15079807" cy="49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06464" y="4731223"/>
                        <a:ext cx="15079807" cy="496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1016000" y="5489222"/>
            <a:ext cx="6716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 el Algebra de Boole de las fórmulas lógicas</a:t>
            </a:r>
          </a:p>
        </p:txBody>
      </p:sp>
    </p:spTree>
    <p:extLst>
      <p:ext uri="{BB962C8B-B14F-4D97-AF65-F5344CB8AC3E}">
        <p14:creationId xmlns:p14="http://schemas.microsoft.com/office/powerpoint/2010/main" val="268266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11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541590" y="3241662"/>
            <a:ext cx="81051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Asumiendo el orden de precedencia de los operadores del lenguaje proposicional, definimos que en el álgebra de Boole, el producto precede a la suma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169126"/>
              </p:ext>
            </p:extLst>
          </p:nvPr>
        </p:nvGraphicFramePr>
        <p:xfrm>
          <a:off x="-3947206" y="4769847"/>
          <a:ext cx="165877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47206" y="4769847"/>
                        <a:ext cx="165877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21675"/>
              </p:ext>
            </p:extLst>
          </p:nvPr>
        </p:nvGraphicFramePr>
        <p:xfrm>
          <a:off x="-3798671" y="502851"/>
          <a:ext cx="16588630" cy="54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98671" y="502851"/>
                        <a:ext cx="16588630" cy="546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21073"/>
              </p:ext>
            </p:extLst>
          </p:nvPr>
        </p:nvGraphicFramePr>
        <p:xfrm>
          <a:off x="-3759159" y="1501911"/>
          <a:ext cx="16588630" cy="54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759159" y="1501911"/>
                        <a:ext cx="16588630" cy="546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783171"/>
              </p:ext>
            </p:extLst>
          </p:nvPr>
        </p:nvGraphicFramePr>
        <p:xfrm>
          <a:off x="-4157088" y="2430416"/>
          <a:ext cx="16588630" cy="54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157088" y="2430416"/>
                        <a:ext cx="16588630" cy="546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5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34965" y="466847"/>
            <a:ext cx="67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>
                <a:latin typeface="Arial"/>
                <a:cs typeface="Arial"/>
              </a:rPr>
              <a:t>Unicidad del complemento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28339" y="1083087"/>
            <a:ext cx="2203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Hipótesis:  Si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5265"/>
              </p:ext>
            </p:extLst>
          </p:nvPr>
        </p:nvGraphicFramePr>
        <p:xfrm>
          <a:off x="-1942135" y="1053003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942135" y="1053003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65688" y="1699327"/>
            <a:ext cx="18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Tesis: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520436"/>
              </p:ext>
            </p:extLst>
          </p:nvPr>
        </p:nvGraphicFramePr>
        <p:xfrm>
          <a:off x="-4252176" y="1713438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252176" y="1713438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840392" y="2362040"/>
            <a:ext cx="216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Demostración: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781"/>
              </p:ext>
            </p:extLst>
          </p:nvPr>
        </p:nvGraphicFramePr>
        <p:xfrm>
          <a:off x="-2587075" y="2841871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587075" y="2841871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183845"/>
              </p:ext>
            </p:extLst>
          </p:nvPr>
        </p:nvGraphicFramePr>
        <p:xfrm>
          <a:off x="-1930368" y="3436851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930368" y="3436851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113665"/>
              </p:ext>
            </p:extLst>
          </p:nvPr>
        </p:nvGraphicFramePr>
        <p:xfrm>
          <a:off x="-2023748" y="4158508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2023748" y="4158508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745174"/>
              </p:ext>
            </p:extLst>
          </p:nvPr>
        </p:nvGraphicFramePr>
        <p:xfrm>
          <a:off x="-1908700" y="4848744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1908700" y="4848744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947295"/>
              </p:ext>
            </p:extLst>
          </p:nvPr>
        </p:nvGraphicFramePr>
        <p:xfrm>
          <a:off x="-2879852" y="5582024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2879852" y="5582024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Marcador de pie de página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998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039847"/>
              </p:ext>
            </p:extLst>
          </p:nvPr>
        </p:nvGraphicFramePr>
        <p:xfrm>
          <a:off x="-3773259" y="3940430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73259" y="3940430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578928" y="1462813"/>
            <a:ext cx="216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Demostración: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588275"/>
              </p:ext>
            </p:extLst>
          </p:nvPr>
        </p:nvGraphicFramePr>
        <p:xfrm>
          <a:off x="-3072651" y="1959630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072651" y="1959630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430812"/>
              </p:ext>
            </p:extLst>
          </p:nvPr>
        </p:nvGraphicFramePr>
        <p:xfrm>
          <a:off x="-2173156" y="2560206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173156" y="2560206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53657"/>
              </p:ext>
            </p:extLst>
          </p:nvPr>
        </p:nvGraphicFramePr>
        <p:xfrm>
          <a:off x="-5072864" y="3213374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5072864" y="3213374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373501" y="221553"/>
            <a:ext cx="67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</a:t>
            </a:r>
            <a:r>
              <a:rPr lang="es-ES" sz="2400" u="sng" dirty="0">
                <a:latin typeface="Arial"/>
                <a:cs typeface="Arial"/>
              </a:rPr>
              <a:t>Leyes de </a:t>
            </a:r>
            <a:r>
              <a:rPr lang="es-ES" sz="2400" u="sng" dirty="0" err="1">
                <a:latin typeface="Arial"/>
                <a:cs typeface="Arial"/>
              </a:rPr>
              <a:t>idempotencia</a:t>
            </a:r>
            <a:endParaRPr lang="es-ES" sz="2400" u="sng" dirty="0">
              <a:latin typeface="Arial"/>
              <a:cs typeface="Arial"/>
            </a:endParaRPr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51612"/>
              </p:ext>
            </p:extLst>
          </p:nvPr>
        </p:nvGraphicFramePr>
        <p:xfrm>
          <a:off x="-3144363" y="4602767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3144363" y="4602767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632691"/>
              </p:ext>
            </p:extLst>
          </p:nvPr>
        </p:nvGraphicFramePr>
        <p:xfrm>
          <a:off x="-2287201" y="5288009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287201" y="5288009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042392"/>
              </p:ext>
            </p:extLst>
          </p:nvPr>
        </p:nvGraphicFramePr>
        <p:xfrm>
          <a:off x="-5144576" y="5927066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5144576" y="5927066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636296"/>
              </p:ext>
            </p:extLst>
          </p:nvPr>
        </p:nvGraphicFramePr>
        <p:xfrm>
          <a:off x="-3860746" y="847300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3860746" y="847300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590218" y="867330"/>
            <a:ext cx="216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Tesis 1: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01508" y="3983040"/>
            <a:ext cx="216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Tesis 2:</a:t>
            </a:r>
          </a:p>
        </p:txBody>
      </p:sp>
    </p:spTree>
    <p:extLst>
      <p:ext uri="{BB962C8B-B14F-4D97-AF65-F5344CB8AC3E}">
        <p14:creationId xmlns:p14="http://schemas.microsoft.com/office/powerpoint/2010/main" val="154982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76379"/>
              </p:ext>
            </p:extLst>
          </p:nvPr>
        </p:nvGraphicFramePr>
        <p:xfrm>
          <a:off x="-922837" y="582012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22837" y="582012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78928" y="1251148"/>
            <a:ext cx="216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Demostración: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87609"/>
              </p:ext>
            </p:extLst>
          </p:nvPr>
        </p:nvGraphicFramePr>
        <p:xfrm>
          <a:off x="-4065727" y="1836152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65727" y="1836152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562296"/>
              </p:ext>
            </p:extLst>
          </p:nvPr>
        </p:nvGraphicFramePr>
        <p:xfrm>
          <a:off x="-3242924" y="4518366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242924" y="4518366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534028"/>
              </p:ext>
            </p:extLst>
          </p:nvPr>
        </p:nvGraphicFramePr>
        <p:xfrm>
          <a:off x="-3925567" y="5721926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925567" y="5721926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288835" y="560217"/>
            <a:ext cx="417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</a:t>
            </a:r>
            <a:r>
              <a:rPr lang="es-ES" sz="2400" u="sng" dirty="0">
                <a:latin typeface="Arial"/>
                <a:cs typeface="Arial"/>
              </a:rPr>
              <a:t>Leyes de acotación</a:t>
            </a:r>
            <a:r>
              <a:rPr lang="es-ES" sz="2400" dirty="0">
                <a:latin typeface="Arial"/>
                <a:cs typeface="Arial"/>
              </a:rPr>
              <a:t>:</a:t>
            </a:r>
            <a:r>
              <a:rPr lang="es-ES" sz="2400" u="sng" dirty="0">
                <a:latin typeface="Arial"/>
                <a:cs typeface="Arial"/>
              </a:rPr>
              <a:t> Tesis 1</a:t>
            </a:r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221355"/>
              </p:ext>
            </p:extLst>
          </p:nvPr>
        </p:nvGraphicFramePr>
        <p:xfrm>
          <a:off x="-2978407" y="2535423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2978407" y="2535423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995818"/>
              </p:ext>
            </p:extLst>
          </p:nvPr>
        </p:nvGraphicFramePr>
        <p:xfrm>
          <a:off x="-2367284" y="3188922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367284" y="3188922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724194"/>
              </p:ext>
            </p:extLst>
          </p:nvPr>
        </p:nvGraphicFramePr>
        <p:xfrm>
          <a:off x="-2161964" y="3835270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2161964" y="3835270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905147"/>
              </p:ext>
            </p:extLst>
          </p:nvPr>
        </p:nvGraphicFramePr>
        <p:xfrm>
          <a:off x="-3602084" y="5147073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3602084" y="5147073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777146"/>
              </p:ext>
            </p:extLst>
          </p:nvPr>
        </p:nvGraphicFramePr>
        <p:xfrm>
          <a:off x="-4337647" y="6262428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8" imgW="5397500" imgH="177800" progId="Word.Document.12">
                  <p:embed/>
                </p:oleObj>
              </mc:Choice>
              <mc:Fallback>
                <p:oleObj name="Documento" r:id="rId1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4337647" y="6262428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62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208552"/>
              </p:ext>
            </p:extLst>
          </p:nvPr>
        </p:nvGraphicFramePr>
        <p:xfrm>
          <a:off x="-4451851" y="1986941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451851" y="1986941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098956"/>
              </p:ext>
            </p:extLst>
          </p:nvPr>
        </p:nvGraphicFramePr>
        <p:xfrm>
          <a:off x="-1190951" y="546739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90951" y="546739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143408" y="1251148"/>
            <a:ext cx="216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Demostración: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519224"/>
              </p:ext>
            </p:extLst>
          </p:nvPr>
        </p:nvGraphicFramePr>
        <p:xfrm>
          <a:off x="-3629131" y="2686212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629131" y="2686212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575913"/>
              </p:ext>
            </p:extLst>
          </p:nvPr>
        </p:nvGraphicFramePr>
        <p:xfrm>
          <a:off x="-4111771" y="3350201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111771" y="3350201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510636"/>
              </p:ext>
            </p:extLst>
          </p:nvPr>
        </p:nvGraphicFramePr>
        <p:xfrm>
          <a:off x="-4541491" y="4613984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4541491" y="4613984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43628"/>
              </p:ext>
            </p:extLst>
          </p:nvPr>
        </p:nvGraphicFramePr>
        <p:xfrm>
          <a:off x="-4847731" y="5295614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4847731" y="5295614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5359"/>
              </p:ext>
            </p:extLst>
          </p:nvPr>
        </p:nvGraphicFramePr>
        <p:xfrm>
          <a:off x="-4100491" y="3978908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4100491" y="3978908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15</a:t>
            </a:fld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288835" y="560217"/>
            <a:ext cx="67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</a:t>
            </a:r>
            <a:r>
              <a:rPr lang="es-ES" sz="2400" u="sng" dirty="0">
                <a:latin typeface="Arial"/>
                <a:cs typeface="Arial"/>
              </a:rPr>
              <a:t>Leyes de acotación</a:t>
            </a:r>
            <a:r>
              <a:rPr lang="es-ES" sz="2400" dirty="0">
                <a:latin typeface="Arial"/>
                <a:cs typeface="Arial"/>
              </a:rPr>
              <a:t>:</a:t>
            </a:r>
            <a:r>
              <a:rPr lang="es-ES" sz="2400" u="sng" dirty="0">
                <a:latin typeface="Arial"/>
                <a:cs typeface="Arial"/>
              </a:rPr>
              <a:t> Tesis 2</a:t>
            </a:r>
          </a:p>
        </p:txBody>
      </p:sp>
    </p:spTree>
    <p:extLst>
      <p:ext uri="{BB962C8B-B14F-4D97-AF65-F5344CB8AC3E}">
        <p14:creationId xmlns:p14="http://schemas.microsoft.com/office/powerpoint/2010/main" val="56327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182061"/>
              </p:ext>
            </p:extLst>
          </p:nvPr>
        </p:nvGraphicFramePr>
        <p:xfrm>
          <a:off x="-1105864" y="243348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05864" y="243348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78928" y="884262"/>
            <a:ext cx="216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Demostración: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419747"/>
              </p:ext>
            </p:extLst>
          </p:nvPr>
        </p:nvGraphicFramePr>
        <p:xfrm>
          <a:off x="-2770934" y="1479856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70934" y="1479856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648118"/>
              </p:ext>
            </p:extLst>
          </p:nvPr>
        </p:nvGraphicFramePr>
        <p:xfrm>
          <a:off x="-2696084" y="2094543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696084" y="2094543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86526"/>
              </p:ext>
            </p:extLst>
          </p:nvPr>
        </p:nvGraphicFramePr>
        <p:xfrm>
          <a:off x="-5254643" y="2761822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5254643" y="2761822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302946" y="249775"/>
            <a:ext cx="67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</a:t>
            </a:r>
            <a:r>
              <a:rPr lang="es-ES" sz="2400" u="sng" dirty="0">
                <a:latin typeface="Arial"/>
                <a:cs typeface="Arial"/>
              </a:rPr>
              <a:t>Leyes de absorción</a:t>
            </a:r>
            <a:r>
              <a:rPr lang="es-ES" sz="2400" dirty="0">
                <a:latin typeface="Arial"/>
                <a:cs typeface="Arial"/>
              </a:rPr>
              <a:t>: Tesis 1</a:t>
            </a:r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730032"/>
              </p:ext>
            </p:extLst>
          </p:nvPr>
        </p:nvGraphicFramePr>
        <p:xfrm>
          <a:off x="-2528055" y="4734329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2528055" y="4734329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492133"/>
              </p:ext>
            </p:extLst>
          </p:nvPr>
        </p:nvGraphicFramePr>
        <p:xfrm>
          <a:off x="-2693092" y="5334905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693092" y="5334905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442238"/>
              </p:ext>
            </p:extLst>
          </p:nvPr>
        </p:nvGraphicFramePr>
        <p:xfrm>
          <a:off x="-5251651" y="6044517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5251651" y="6044517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717617"/>
              </p:ext>
            </p:extLst>
          </p:nvPr>
        </p:nvGraphicFramePr>
        <p:xfrm>
          <a:off x="-953464" y="3471946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953464" y="3471946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286014" y="3492484"/>
            <a:ext cx="453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</a:t>
            </a:r>
            <a:r>
              <a:rPr lang="es-ES" sz="2400" u="sng" dirty="0">
                <a:latin typeface="Arial"/>
                <a:cs typeface="Arial"/>
              </a:rPr>
              <a:t>Leyes de absorción</a:t>
            </a:r>
            <a:r>
              <a:rPr lang="es-ES" sz="2400" dirty="0">
                <a:latin typeface="Arial"/>
                <a:cs typeface="Arial"/>
              </a:rPr>
              <a:t>: Tesis 2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76107" y="4169304"/>
            <a:ext cx="216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Demostración:</a:t>
            </a:r>
          </a:p>
        </p:txBody>
      </p:sp>
    </p:spTree>
    <p:extLst>
      <p:ext uri="{BB962C8B-B14F-4D97-AF65-F5344CB8AC3E}">
        <p14:creationId xmlns:p14="http://schemas.microsoft.com/office/powerpoint/2010/main" val="219444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629677"/>
              </p:ext>
            </p:extLst>
          </p:nvPr>
        </p:nvGraphicFramePr>
        <p:xfrm>
          <a:off x="-2072867" y="604827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72867" y="604827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373501" y="616239"/>
            <a:ext cx="67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Ley del complemento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243575"/>
              </p:ext>
            </p:extLst>
          </p:nvPr>
        </p:nvGraphicFramePr>
        <p:xfrm>
          <a:off x="-855935" y="1485513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55935" y="1485513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376493" y="1496925"/>
            <a:ext cx="67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Ley deyes del 0 y del 1</a:t>
            </a: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963666"/>
              </p:ext>
            </p:extLst>
          </p:nvPr>
        </p:nvGraphicFramePr>
        <p:xfrm>
          <a:off x="-3516662" y="3011801"/>
          <a:ext cx="15805309" cy="52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516662" y="3011801"/>
                        <a:ext cx="15805309" cy="520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376493" y="2299907"/>
            <a:ext cx="67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Leyes de De Morgan</a:t>
            </a:r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910132"/>
              </p:ext>
            </p:extLst>
          </p:nvPr>
        </p:nvGraphicFramePr>
        <p:xfrm>
          <a:off x="-3420290" y="3873813"/>
          <a:ext cx="15805309" cy="52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420290" y="3873813"/>
                        <a:ext cx="15805309" cy="520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93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317106"/>
              </p:ext>
            </p:extLst>
          </p:nvPr>
        </p:nvGraphicFramePr>
        <p:xfrm>
          <a:off x="-3516662" y="1528352"/>
          <a:ext cx="15805309" cy="52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16662" y="1528352"/>
                        <a:ext cx="15805309" cy="520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376493" y="633622"/>
            <a:ext cx="67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Demostración de Leyes de De Morgan: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79485" y="2620373"/>
            <a:ext cx="341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Si mostramos que: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709188"/>
              </p:ext>
            </p:extLst>
          </p:nvPr>
        </p:nvGraphicFramePr>
        <p:xfrm>
          <a:off x="-3516313" y="3193465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16313" y="3193465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204657"/>
              </p:ext>
            </p:extLst>
          </p:nvPr>
        </p:nvGraphicFramePr>
        <p:xfrm>
          <a:off x="-3513321" y="3999455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513321" y="3999455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382477" y="4733543"/>
            <a:ext cx="341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Entonces:</a:t>
            </a: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074051"/>
              </p:ext>
            </p:extLst>
          </p:nvPr>
        </p:nvGraphicFramePr>
        <p:xfrm>
          <a:off x="-3491653" y="542168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491653" y="542168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10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79485" y="248775"/>
            <a:ext cx="341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Demostraremos que: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639558"/>
              </p:ext>
            </p:extLst>
          </p:nvPr>
        </p:nvGraphicFramePr>
        <p:xfrm>
          <a:off x="-3516313" y="82186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16313" y="82186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638597"/>
              </p:ext>
            </p:extLst>
          </p:nvPr>
        </p:nvGraphicFramePr>
        <p:xfrm>
          <a:off x="-3513321" y="162785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13321" y="162785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cto 4"/>
          <p:cNvCxnSpPr/>
          <p:nvPr/>
        </p:nvCxnSpPr>
        <p:spPr>
          <a:xfrm>
            <a:off x="1381988" y="2464958"/>
            <a:ext cx="5490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188957"/>
              </p:ext>
            </p:extLst>
          </p:nvPr>
        </p:nvGraphicFramePr>
        <p:xfrm>
          <a:off x="-3961545" y="265492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961545" y="265492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825046"/>
              </p:ext>
            </p:extLst>
          </p:nvPr>
        </p:nvGraphicFramePr>
        <p:xfrm>
          <a:off x="-2016249" y="336754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016249" y="336754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664300"/>
              </p:ext>
            </p:extLst>
          </p:nvPr>
        </p:nvGraphicFramePr>
        <p:xfrm>
          <a:off x="-2032000" y="4098925"/>
          <a:ext cx="158051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203200" progId="Word.Document.12">
                  <p:embed/>
                </p:oleObj>
              </mc:Choice>
              <mc:Fallback>
                <p:oleObj name="Documento" r:id="rId10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2032000" y="4098925"/>
                        <a:ext cx="15805150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51032"/>
              </p:ext>
            </p:extLst>
          </p:nvPr>
        </p:nvGraphicFramePr>
        <p:xfrm>
          <a:off x="-2009775" y="4849813"/>
          <a:ext cx="158051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203200" progId="Word.Document.12">
                  <p:embed/>
                </p:oleObj>
              </mc:Choice>
              <mc:Fallback>
                <p:oleObj name="Documento" r:id="rId12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009775" y="4849813"/>
                        <a:ext cx="15805150" cy="59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593091"/>
              </p:ext>
            </p:extLst>
          </p:nvPr>
        </p:nvGraphicFramePr>
        <p:xfrm>
          <a:off x="-2398796" y="5654299"/>
          <a:ext cx="158051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2398796" y="5654299"/>
                        <a:ext cx="158051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083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99946" y="485706"/>
            <a:ext cx="6759162" cy="486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AR" sz="2400" b="1" dirty="0">
                <a:latin typeface="Arial"/>
                <a:cs typeface="Arial"/>
              </a:rPr>
              <a:t>Unidad IV. </a:t>
            </a:r>
            <a:r>
              <a:rPr lang="es-AR" sz="2400" b="1" u="sng" dirty="0">
                <a:latin typeface="Arial"/>
                <a:cs typeface="Arial"/>
              </a:rPr>
              <a:t>Algebra de Boole</a:t>
            </a:r>
            <a:r>
              <a:rPr lang="es-AR" sz="2400" dirty="0">
                <a:latin typeface="Arial"/>
                <a:cs typeface="Arial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s-AR" sz="2400" dirty="0">
                <a:latin typeface="Arial"/>
                <a:cs typeface="Arial"/>
              </a:rPr>
              <a:t>Definición. </a:t>
            </a:r>
          </a:p>
          <a:p>
            <a:pPr>
              <a:lnSpc>
                <a:spcPct val="150000"/>
              </a:lnSpc>
            </a:pPr>
            <a:r>
              <a:rPr lang="es-AR" sz="2400" dirty="0">
                <a:latin typeface="Arial"/>
                <a:cs typeface="Arial"/>
              </a:rPr>
              <a:t>Propiedades. </a:t>
            </a:r>
          </a:p>
          <a:p>
            <a:pPr>
              <a:lnSpc>
                <a:spcPct val="150000"/>
              </a:lnSpc>
            </a:pPr>
            <a:r>
              <a:rPr lang="es-AR" sz="2400" dirty="0">
                <a:latin typeface="Arial"/>
                <a:cs typeface="Arial"/>
              </a:rPr>
              <a:t>Principio de dualidad. </a:t>
            </a:r>
          </a:p>
          <a:p>
            <a:pPr>
              <a:lnSpc>
                <a:spcPct val="150000"/>
              </a:lnSpc>
            </a:pPr>
            <a:r>
              <a:rPr lang="es-AR" sz="2400" dirty="0">
                <a:latin typeface="Arial"/>
                <a:cs typeface="Arial"/>
              </a:rPr>
              <a:t>Puertas lógicas y circuitos booleanos. Minimización de circuitos. </a:t>
            </a:r>
          </a:p>
          <a:p>
            <a:pPr>
              <a:lnSpc>
                <a:spcPct val="150000"/>
              </a:lnSpc>
            </a:pPr>
            <a:r>
              <a:rPr lang="es-AR" sz="2400" dirty="0">
                <a:latin typeface="Arial"/>
                <a:cs typeface="Arial"/>
              </a:rPr>
              <a:t>Funciones booleanas. </a:t>
            </a:r>
          </a:p>
          <a:p>
            <a:pPr>
              <a:lnSpc>
                <a:spcPct val="150000"/>
              </a:lnSpc>
            </a:pPr>
            <a:r>
              <a:rPr lang="es-AR" sz="2400" dirty="0">
                <a:latin typeface="Arial"/>
                <a:cs typeface="Arial"/>
              </a:rPr>
              <a:t>Diagrama de Karnaugh.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320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54696"/>
              </p:ext>
            </p:extLst>
          </p:nvPr>
        </p:nvGraphicFramePr>
        <p:xfrm>
          <a:off x="-3183861" y="538123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183861" y="538123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319915"/>
              </p:ext>
            </p:extLst>
          </p:nvPr>
        </p:nvGraphicFramePr>
        <p:xfrm>
          <a:off x="-3317467" y="1336752"/>
          <a:ext cx="17385666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317467" y="1336752"/>
                        <a:ext cx="17385666" cy="572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549232"/>
              </p:ext>
            </p:extLst>
          </p:nvPr>
        </p:nvGraphicFramePr>
        <p:xfrm>
          <a:off x="-3295799" y="2030698"/>
          <a:ext cx="17385666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295799" y="2030698"/>
                        <a:ext cx="17385666" cy="572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062872"/>
              </p:ext>
            </p:extLst>
          </p:nvPr>
        </p:nvGraphicFramePr>
        <p:xfrm>
          <a:off x="-4039847" y="2705970"/>
          <a:ext cx="17385666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039847" y="2705970"/>
                        <a:ext cx="17385666" cy="572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82847"/>
              </p:ext>
            </p:extLst>
          </p:nvPr>
        </p:nvGraphicFramePr>
        <p:xfrm>
          <a:off x="-4410375" y="3325220"/>
          <a:ext cx="17385666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4410375" y="3325220"/>
                        <a:ext cx="17385666" cy="572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/>
          <p:cNvCxnSpPr/>
          <p:nvPr/>
        </p:nvCxnSpPr>
        <p:spPr>
          <a:xfrm>
            <a:off x="1381988" y="4108270"/>
            <a:ext cx="5490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898528"/>
              </p:ext>
            </p:extLst>
          </p:nvPr>
        </p:nvGraphicFramePr>
        <p:xfrm>
          <a:off x="-2499805" y="4411643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499805" y="4411643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39716"/>
              </p:ext>
            </p:extLst>
          </p:nvPr>
        </p:nvGraphicFramePr>
        <p:xfrm>
          <a:off x="-946705" y="5142937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946705" y="5142937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484004"/>
              </p:ext>
            </p:extLst>
          </p:nvPr>
        </p:nvGraphicFramePr>
        <p:xfrm>
          <a:off x="-943713" y="5892905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943713" y="5892905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88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912136"/>
              </p:ext>
            </p:extLst>
          </p:nvPr>
        </p:nvGraphicFramePr>
        <p:xfrm>
          <a:off x="-2400441" y="888273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00441" y="888273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088250"/>
              </p:ext>
            </p:extLst>
          </p:nvPr>
        </p:nvGraphicFramePr>
        <p:xfrm>
          <a:off x="-2042605" y="1731611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42605" y="1731611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904427"/>
              </p:ext>
            </p:extLst>
          </p:nvPr>
        </p:nvGraphicFramePr>
        <p:xfrm>
          <a:off x="-3010765" y="2518927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010765" y="2518927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097457"/>
              </p:ext>
            </p:extLst>
          </p:nvPr>
        </p:nvGraphicFramePr>
        <p:xfrm>
          <a:off x="-3343941" y="3156851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343941" y="3156851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690990" y="4313679"/>
            <a:ext cx="502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Queda demostrado que: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792310"/>
              </p:ext>
            </p:extLst>
          </p:nvPr>
        </p:nvGraphicFramePr>
        <p:xfrm>
          <a:off x="-3322273" y="5045933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3322273" y="5045933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35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594126"/>
              </p:ext>
            </p:extLst>
          </p:nvPr>
        </p:nvGraphicFramePr>
        <p:xfrm>
          <a:off x="-3420290" y="1605212"/>
          <a:ext cx="15805309" cy="52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20290" y="1605212"/>
                        <a:ext cx="15805309" cy="520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376493" y="732399"/>
            <a:ext cx="67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Demostración de Leyes de De Morgan: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79485" y="2620373"/>
            <a:ext cx="341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Si mostramos que: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124684"/>
              </p:ext>
            </p:extLst>
          </p:nvPr>
        </p:nvGraphicFramePr>
        <p:xfrm>
          <a:off x="-3516313" y="3193465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16313" y="3193465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009617"/>
              </p:ext>
            </p:extLst>
          </p:nvPr>
        </p:nvGraphicFramePr>
        <p:xfrm>
          <a:off x="-3438617" y="3999455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438617" y="3999455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382477" y="4733543"/>
            <a:ext cx="341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Entonces: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545805"/>
              </p:ext>
            </p:extLst>
          </p:nvPr>
        </p:nvGraphicFramePr>
        <p:xfrm>
          <a:off x="-3491653" y="542168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491653" y="542168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3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79485" y="248775"/>
            <a:ext cx="341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 Demostraremos que: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404057"/>
              </p:ext>
            </p:extLst>
          </p:nvPr>
        </p:nvGraphicFramePr>
        <p:xfrm>
          <a:off x="-3516313" y="82186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16313" y="82186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785422"/>
              </p:ext>
            </p:extLst>
          </p:nvPr>
        </p:nvGraphicFramePr>
        <p:xfrm>
          <a:off x="-3513321" y="162785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13321" y="162785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ector recto 5"/>
          <p:cNvCxnSpPr/>
          <p:nvPr/>
        </p:nvCxnSpPr>
        <p:spPr>
          <a:xfrm>
            <a:off x="1381988" y="2464958"/>
            <a:ext cx="5490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11325"/>
              </p:ext>
            </p:extLst>
          </p:nvPr>
        </p:nvGraphicFramePr>
        <p:xfrm>
          <a:off x="-3961545" y="265492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961545" y="265492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06319"/>
              </p:ext>
            </p:extLst>
          </p:nvPr>
        </p:nvGraphicFramePr>
        <p:xfrm>
          <a:off x="-2016249" y="336754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016249" y="336754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067330"/>
              </p:ext>
            </p:extLst>
          </p:nvPr>
        </p:nvGraphicFramePr>
        <p:xfrm>
          <a:off x="-2031933" y="4136189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2031933" y="4136189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510573"/>
              </p:ext>
            </p:extLst>
          </p:nvPr>
        </p:nvGraphicFramePr>
        <p:xfrm>
          <a:off x="-2010265" y="4886157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010265" y="4886157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654531"/>
              </p:ext>
            </p:extLst>
          </p:nvPr>
        </p:nvGraphicFramePr>
        <p:xfrm>
          <a:off x="-2007273" y="5636125"/>
          <a:ext cx="15805151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2007273" y="5636125"/>
                        <a:ext cx="15805151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294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99888"/>
              </p:ext>
            </p:extLst>
          </p:nvPr>
        </p:nvGraphicFramePr>
        <p:xfrm>
          <a:off x="-2465445" y="561791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65445" y="561791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261010"/>
              </p:ext>
            </p:extLst>
          </p:nvPr>
        </p:nvGraphicFramePr>
        <p:xfrm>
          <a:off x="-3317467" y="1336752"/>
          <a:ext cx="17385666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317467" y="1336752"/>
                        <a:ext cx="17385666" cy="572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681241"/>
              </p:ext>
            </p:extLst>
          </p:nvPr>
        </p:nvGraphicFramePr>
        <p:xfrm>
          <a:off x="-3295799" y="2030698"/>
          <a:ext cx="17385666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295799" y="2030698"/>
                        <a:ext cx="17385666" cy="572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34685"/>
              </p:ext>
            </p:extLst>
          </p:nvPr>
        </p:nvGraphicFramePr>
        <p:xfrm>
          <a:off x="-4600127" y="2705970"/>
          <a:ext cx="17385666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600127" y="2705970"/>
                        <a:ext cx="17385666" cy="572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141662"/>
              </p:ext>
            </p:extLst>
          </p:nvPr>
        </p:nvGraphicFramePr>
        <p:xfrm>
          <a:off x="-5008007" y="3325220"/>
          <a:ext cx="17385666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5008007" y="3325220"/>
                        <a:ext cx="17385666" cy="572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06788"/>
              </p:ext>
            </p:extLst>
          </p:nvPr>
        </p:nvGraphicFramePr>
        <p:xfrm>
          <a:off x="-3218736" y="4351258"/>
          <a:ext cx="15805309" cy="595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203200" progId="Word.Document.12">
                  <p:embed/>
                </p:oleObj>
              </mc:Choice>
              <mc:Fallback>
                <p:oleObj name="Documento" r:id="rId12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3218736" y="4351258"/>
                        <a:ext cx="15805309" cy="595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239648"/>
              </p:ext>
            </p:extLst>
          </p:nvPr>
        </p:nvGraphicFramePr>
        <p:xfrm>
          <a:off x="-983502" y="5110163"/>
          <a:ext cx="143684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203200" progId="Word.Document.12">
                  <p:embed/>
                </p:oleObj>
              </mc:Choice>
              <mc:Fallback>
                <p:oleObj name="Documento" r:id="rId14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983502" y="5110163"/>
                        <a:ext cx="14368463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866453"/>
              </p:ext>
            </p:extLst>
          </p:nvPr>
        </p:nvGraphicFramePr>
        <p:xfrm>
          <a:off x="-942975" y="5859463"/>
          <a:ext cx="143668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6" imgW="5397500" imgH="203200" progId="Word.Document.12">
                  <p:embed/>
                </p:oleObj>
              </mc:Choice>
              <mc:Fallback>
                <p:oleObj name="Documento" r:id="rId16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942975" y="5859463"/>
                        <a:ext cx="143668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10"/>
          <p:cNvCxnSpPr/>
          <p:nvPr/>
        </p:nvCxnSpPr>
        <p:spPr>
          <a:xfrm>
            <a:off x="1381988" y="4108270"/>
            <a:ext cx="5490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2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38008"/>
              </p:ext>
            </p:extLst>
          </p:nvPr>
        </p:nvGraphicFramePr>
        <p:xfrm>
          <a:off x="-2400300" y="855663"/>
          <a:ext cx="14368463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203200" progId="Word.Document.12">
                  <p:embed/>
                </p:oleObj>
              </mc:Choice>
              <mc:Fallback>
                <p:oleObj name="Documento" r:id="rId2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00300" y="855663"/>
                        <a:ext cx="14368463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75408"/>
              </p:ext>
            </p:extLst>
          </p:nvPr>
        </p:nvGraphicFramePr>
        <p:xfrm>
          <a:off x="-2042605" y="1731611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42605" y="1731611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03276"/>
              </p:ext>
            </p:extLst>
          </p:nvPr>
        </p:nvGraphicFramePr>
        <p:xfrm>
          <a:off x="-3010765" y="2518927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010765" y="2518927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410812"/>
              </p:ext>
            </p:extLst>
          </p:nvPr>
        </p:nvGraphicFramePr>
        <p:xfrm>
          <a:off x="-3343941" y="3156851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343941" y="3156851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690990" y="4313679"/>
            <a:ext cx="502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Queda demostrado que: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068303"/>
              </p:ext>
            </p:extLst>
          </p:nvPr>
        </p:nvGraphicFramePr>
        <p:xfrm>
          <a:off x="-3322273" y="5045933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3322273" y="5045933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89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96425" y="784305"/>
            <a:ext cx="541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>
                <a:latin typeface="Arial"/>
                <a:cs typeface="Arial"/>
              </a:rPr>
              <a:t>Principio de Dualidad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48208" y="1400544"/>
            <a:ext cx="7787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El Dual de una expresión booleana, es otra expresión booleana donde se cambia </a:t>
            </a:r>
          </a:p>
          <a:p>
            <a:r>
              <a:rPr lang="es-ES" sz="2400" dirty="0">
                <a:latin typeface="Arial"/>
                <a:cs typeface="Arial"/>
              </a:rPr>
              <a:t>+  por  </a:t>
            </a:r>
            <a:r>
              <a:rPr lang="es-ES" sz="2400" dirty="0">
                <a:latin typeface="Arial"/>
                <a:ea typeface="Wingdings"/>
                <a:cs typeface="Arial"/>
                <a:sym typeface="Wingdings"/>
              </a:rPr>
              <a:t></a:t>
            </a:r>
            <a:r>
              <a:rPr lang="es-ES" sz="2400" dirty="0">
                <a:latin typeface="Arial"/>
                <a:cs typeface="Arial"/>
                <a:sym typeface="Wingdings"/>
              </a:rPr>
              <a:t>   y   </a:t>
            </a:r>
            <a:r>
              <a:rPr lang="es-ES" sz="2400" dirty="0">
                <a:latin typeface="Arial"/>
                <a:ea typeface="Wingdings"/>
                <a:cs typeface="Arial"/>
                <a:sym typeface="Wingdings"/>
              </a:rPr>
              <a:t></a:t>
            </a:r>
            <a:r>
              <a:rPr lang="es-ES" sz="2400" dirty="0">
                <a:latin typeface="Arial"/>
                <a:cs typeface="Arial"/>
                <a:sym typeface="Wingdings"/>
              </a:rPr>
              <a:t>   por  + ;    además </a:t>
            </a:r>
          </a:p>
          <a:p>
            <a:r>
              <a:rPr lang="es-ES" sz="2400" dirty="0">
                <a:latin typeface="Arial"/>
                <a:cs typeface="Arial"/>
                <a:sym typeface="Wingdings"/>
              </a:rPr>
              <a:t>0  por  1   y   1  por  0.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29529" y="3249263"/>
            <a:ext cx="8254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>
                <a:latin typeface="Arial"/>
                <a:cs typeface="Arial"/>
              </a:rPr>
              <a:t>Observación</a:t>
            </a:r>
            <a:r>
              <a:rPr lang="es-ES" sz="2400" dirty="0">
                <a:latin typeface="Arial"/>
                <a:cs typeface="Arial"/>
              </a:rPr>
              <a:t>: Si dos expresiones </a:t>
            </a:r>
            <a:r>
              <a:rPr lang="es-ES" sz="2400" dirty="0" err="1">
                <a:latin typeface="Arial"/>
                <a:cs typeface="Arial"/>
              </a:rPr>
              <a:t>boolenas</a:t>
            </a:r>
            <a:r>
              <a:rPr lang="es-ES" sz="2400" dirty="0">
                <a:latin typeface="Arial"/>
                <a:cs typeface="Arial"/>
              </a:rPr>
              <a:t> son iguales, sus duales también lo son.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386220"/>
              </p:ext>
            </p:extLst>
          </p:nvPr>
        </p:nvGraphicFramePr>
        <p:xfrm>
          <a:off x="-2877494" y="5247253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877494" y="5247253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48209" y="4597470"/>
            <a:ext cx="82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Verifique la validez de la siguiente expresión y de su dual.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41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016230"/>
              </p:ext>
            </p:extLst>
          </p:nvPr>
        </p:nvGraphicFramePr>
        <p:xfrm>
          <a:off x="-2725395" y="191256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25395" y="191256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02708"/>
              </p:ext>
            </p:extLst>
          </p:nvPr>
        </p:nvGraphicFramePr>
        <p:xfrm>
          <a:off x="-2041476" y="813976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41476" y="813976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822268"/>
              </p:ext>
            </p:extLst>
          </p:nvPr>
        </p:nvGraphicFramePr>
        <p:xfrm>
          <a:off x="-836988" y="1401422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836988" y="1401422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02969"/>
              </p:ext>
            </p:extLst>
          </p:nvPr>
        </p:nvGraphicFramePr>
        <p:xfrm>
          <a:off x="-1458337" y="2012384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458337" y="2012384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954299"/>
              </p:ext>
            </p:extLst>
          </p:nvPr>
        </p:nvGraphicFramePr>
        <p:xfrm>
          <a:off x="-2769585" y="2599830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2769585" y="2599830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ector recto 9"/>
          <p:cNvCxnSpPr/>
          <p:nvPr/>
        </p:nvCxnSpPr>
        <p:spPr>
          <a:xfrm flipV="1">
            <a:off x="747873" y="3224077"/>
            <a:ext cx="5232702" cy="117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24356"/>
              </p:ext>
            </p:extLst>
          </p:nvPr>
        </p:nvGraphicFramePr>
        <p:xfrm>
          <a:off x="-2890497" y="3478308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890497" y="3478308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306660"/>
              </p:ext>
            </p:extLst>
          </p:nvPr>
        </p:nvGraphicFramePr>
        <p:xfrm>
          <a:off x="-2271713" y="4040188"/>
          <a:ext cx="10795001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2271713" y="4040188"/>
                        <a:ext cx="10795001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971041"/>
              </p:ext>
            </p:extLst>
          </p:nvPr>
        </p:nvGraphicFramePr>
        <p:xfrm>
          <a:off x="-714829" y="4602163"/>
          <a:ext cx="10795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714829" y="4602163"/>
                        <a:ext cx="107950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524841"/>
              </p:ext>
            </p:extLst>
          </p:nvPr>
        </p:nvGraphicFramePr>
        <p:xfrm>
          <a:off x="-704089" y="5149054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8" imgW="5397500" imgH="177800" progId="Word.Document.12">
                  <p:embed/>
                </p:oleObj>
              </mc:Choice>
              <mc:Fallback>
                <p:oleObj name="Documento" r:id="rId1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704089" y="5149054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127869"/>
              </p:ext>
            </p:extLst>
          </p:nvPr>
        </p:nvGraphicFramePr>
        <p:xfrm>
          <a:off x="-1948678" y="5710673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0" imgW="5397500" imgH="177800" progId="Word.Document.12">
                  <p:embed/>
                </p:oleObj>
              </mc:Choice>
              <mc:Fallback>
                <p:oleObj name="Documento" r:id="rId2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-1948678" y="5710673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084336"/>
              </p:ext>
            </p:extLst>
          </p:nvPr>
        </p:nvGraphicFramePr>
        <p:xfrm>
          <a:off x="-2932824" y="6229959"/>
          <a:ext cx="10795131" cy="3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2" imgW="5397500" imgH="177800" progId="Word.Document.12">
                  <p:embed/>
                </p:oleObj>
              </mc:Choice>
              <mc:Fallback>
                <p:oleObj name="Documento" r:id="rId2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2932824" y="6229959"/>
                        <a:ext cx="10795131" cy="3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8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822627" y="634946"/>
            <a:ext cx="543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Puertas Lógicas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2717766"/>
            <a:ext cx="5422900" cy="20447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04152" y="170494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AND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515911" y="498550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A </a:t>
            </a:r>
            <a:r>
              <a:rPr lang="es-ES" sz="2400" dirty="0">
                <a:latin typeface="Arial"/>
                <a:ea typeface="Wingdings"/>
                <a:cs typeface="Arial"/>
                <a:sym typeface="Wingdings"/>
              </a:rPr>
              <a:t></a:t>
            </a:r>
            <a:r>
              <a:rPr lang="es-ES" sz="2400" dirty="0">
                <a:latin typeface="Arial"/>
                <a:cs typeface="Arial"/>
                <a:sym typeface="Wingdings"/>
              </a:rPr>
              <a:t> B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4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76500"/>
            <a:ext cx="4724400" cy="1905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22627" y="634946"/>
            <a:ext cx="543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Puertas Lógicas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504152" y="170494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OR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515911" y="498550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A </a:t>
            </a:r>
            <a:r>
              <a:rPr lang="es-ES" sz="2400" dirty="0">
                <a:latin typeface="Arial"/>
                <a:ea typeface="Wingdings"/>
                <a:cs typeface="Arial"/>
                <a:sym typeface="Wingdings"/>
              </a:rPr>
              <a:t>+</a:t>
            </a:r>
            <a:r>
              <a:rPr lang="es-ES" sz="2400" dirty="0">
                <a:latin typeface="Arial"/>
                <a:cs typeface="Arial"/>
                <a:sym typeface="Wingdings"/>
              </a:rPr>
              <a:t> B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92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2683" y="228724"/>
            <a:ext cx="4899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Definición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270330"/>
              </p:ext>
            </p:extLst>
          </p:nvPr>
        </p:nvGraphicFramePr>
        <p:xfrm>
          <a:off x="-4660772" y="930608"/>
          <a:ext cx="16588630" cy="54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660772" y="930608"/>
                        <a:ext cx="16588630" cy="546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614539" y="1699326"/>
            <a:ext cx="403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- Leyes asociativas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566639"/>
              </p:ext>
            </p:extLst>
          </p:nvPr>
        </p:nvGraphicFramePr>
        <p:xfrm>
          <a:off x="-4002860" y="2222960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02860" y="2222960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568380"/>
              </p:ext>
            </p:extLst>
          </p:nvPr>
        </p:nvGraphicFramePr>
        <p:xfrm>
          <a:off x="-4410740" y="2823536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410740" y="2823536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594013" y="3495038"/>
            <a:ext cx="403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- Leyes conmutativas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424957"/>
              </p:ext>
            </p:extLst>
          </p:nvPr>
        </p:nvGraphicFramePr>
        <p:xfrm>
          <a:off x="-3084744" y="4018672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084744" y="4018672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254" y="4783544"/>
            <a:ext cx="403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- Leyes distributivas</a:t>
            </a: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4155"/>
              </p:ext>
            </p:extLst>
          </p:nvPr>
        </p:nvGraphicFramePr>
        <p:xfrm>
          <a:off x="-3999868" y="5307178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3999868" y="5307178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288122"/>
              </p:ext>
            </p:extLst>
          </p:nvPr>
        </p:nvGraphicFramePr>
        <p:xfrm>
          <a:off x="-3884820" y="5926428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2" imgW="5397500" imgH="177800" progId="Word.Document.12">
                  <p:embed/>
                </p:oleObj>
              </mc:Choice>
              <mc:Fallback>
                <p:oleObj name="Documento" r:id="rId1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3884820" y="5926428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Marcador de pie de pá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42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501900"/>
            <a:ext cx="4737100" cy="18542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22627" y="634946"/>
            <a:ext cx="543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Puertas Lógicas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504152" y="170494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NOT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515911" y="498550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A ’</a:t>
            </a:r>
            <a:r>
              <a:rPr lang="es-ES" sz="2400" dirty="0">
                <a:latin typeface="Arial"/>
                <a:cs typeface="Arial"/>
                <a:sym typeface="Wingdings"/>
              </a:rPr>
              <a:t>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70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222500"/>
            <a:ext cx="4978400" cy="24003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22627" y="634946"/>
            <a:ext cx="543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Puertas Lógicas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504152" y="170494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NAND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515911" y="498550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(A </a:t>
            </a:r>
            <a:r>
              <a:rPr lang="es-E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sz="2400" dirty="0">
                <a:latin typeface="Arial"/>
                <a:cs typeface="Arial"/>
                <a:sym typeface="Wingdings"/>
              </a:rPr>
              <a:t> B) ’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120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11400"/>
            <a:ext cx="4724400" cy="22225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22627" y="634946"/>
            <a:ext cx="543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Puertas Lógicas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504152" y="170494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NOR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515911" y="498550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(A +</a:t>
            </a:r>
            <a:r>
              <a:rPr lang="es-ES" sz="2400" dirty="0">
                <a:latin typeface="Arial"/>
                <a:cs typeface="Arial"/>
                <a:sym typeface="Wingdings"/>
              </a:rPr>
              <a:t> B) ’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92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197100"/>
            <a:ext cx="5156200" cy="24638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22627" y="634946"/>
            <a:ext cx="543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Puertas Lógicas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504152" y="1704946"/>
            <a:ext cx="215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X-OR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/>
        </p:nvGraphicFramePr>
        <p:xfrm>
          <a:off x="-2569697" y="5045933"/>
          <a:ext cx="14368319" cy="47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6" name="Objeto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69697" y="5045933"/>
                        <a:ext cx="14368319" cy="473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29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238"/>
            <a:ext cx="9144000" cy="3035000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23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2683" y="452812"/>
            <a:ext cx="4899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Definición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5513"/>
              </p:ext>
            </p:extLst>
          </p:nvPr>
        </p:nvGraphicFramePr>
        <p:xfrm>
          <a:off x="-4660772" y="1229392"/>
          <a:ext cx="16588630" cy="54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660772" y="1229392"/>
                        <a:ext cx="16588630" cy="546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594012" y="2113162"/>
            <a:ext cx="621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- Leyes de identidad (o del neutro)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33021"/>
              </p:ext>
            </p:extLst>
          </p:nvPr>
        </p:nvGraphicFramePr>
        <p:xfrm>
          <a:off x="-3084744" y="2711492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084744" y="2711492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632281" y="3479372"/>
            <a:ext cx="621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- Leyes del complemento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461117"/>
              </p:ext>
            </p:extLst>
          </p:nvPr>
        </p:nvGraphicFramePr>
        <p:xfrm>
          <a:off x="-3081338" y="4095666"/>
          <a:ext cx="14368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081338" y="4095666"/>
                        <a:ext cx="143684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47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963765"/>
              </p:ext>
            </p:extLst>
          </p:nvPr>
        </p:nvGraphicFramePr>
        <p:xfrm>
          <a:off x="-5183687" y="459358"/>
          <a:ext cx="16588630" cy="54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5183687" y="459358"/>
                        <a:ext cx="16588630" cy="546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5</a:t>
            </a:fld>
            <a:endParaRPr lang="es-ES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899583"/>
              </p:ext>
            </p:extLst>
          </p:nvPr>
        </p:nvGraphicFramePr>
        <p:xfrm>
          <a:off x="-4619643" y="1444977"/>
          <a:ext cx="18246567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619643" y="1444977"/>
                        <a:ext cx="18246567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282222" y="2682766"/>
            <a:ext cx="856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Algebra de Boole aplicado al álgebra de conjuntos</a:t>
            </a:r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685067"/>
              </p:ext>
            </p:extLst>
          </p:nvPr>
        </p:nvGraphicFramePr>
        <p:xfrm>
          <a:off x="-4775026" y="3499218"/>
          <a:ext cx="1658778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203200" progId="Word.Document.12">
                  <p:embed/>
                </p:oleObj>
              </mc:Choice>
              <mc:Fallback>
                <p:oleObj name="Documento" r:id="rId6" imgW="5397500" imgH="20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775026" y="3499218"/>
                        <a:ext cx="16587788" cy="62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87042"/>
              </p:ext>
            </p:extLst>
          </p:nvPr>
        </p:nvGraphicFramePr>
        <p:xfrm>
          <a:off x="-4622464" y="4735987"/>
          <a:ext cx="18246567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622464" y="4735987"/>
                        <a:ext cx="18246567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05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874889" y="178230"/>
            <a:ext cx="3513666" cy="61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Ejemplo: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753522"/>
              </p:ext>
            </p:extLst>
          </p:nvPr>
        </p:nvGraphicFramePr>
        <p:xfrm>
          <a:off x="-4764088" y="651865"/>
          <a:ext cx="1658778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215900" progId="Word.Document.12">
                  <p:embed/>
                </p:oleObj>
              </mc:Choice>
              <mc:Fallback>
                <p:oleObj name="Documento" r:id="rId2" imgW="5397500" imgH="21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764088" y="651865"/>
                        <a:ext cx="16587788" cy="66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14650"/>
              </p:ext>
            </p:extLst>
          </p:nvPr>
        </p:nvGraphicFramePr>
        <p:xfrm>
          <a:off x="-4756951" y="1610856"/>
          <a:ext cx="165877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756951" y="1610856"/>
                        <a:ext cx="165877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059319"/>
              </p:ext>
            </p:extLst>
          </p:nvPr>
        </p:nvGraphicFramePr>
        <p:xfrm>
          <a:off x="283570" y="3570466"/>
          <a:ext cx="4167440" cy="2688511"/>
        </p:xfrm>
        <a:graphic>
          <a:graphicData uri="http://schemas.openxmlformats.org/drawingml/2006/table">
            <a:tbl>
              <a:tblPr/>
              <a:tblGrid>
                <a:gridCol w="1021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8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71654"/>
              </p:ext>
            </p:extLst>
          </p:nvPr>
        </p:nvGraphicFramePr>
        <p:xfrm>
          <a:off x="-7472248" y="3574972"/>
          <a:ext cx="1658778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7472248" y="3574972"/>
                        <a:ext cx="16587788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Group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68790"/>
              </p:ext>
            </p:extLst>
          </p:nvPr>
        </p:nvGraphicFramePr>
        <p:xfrm>
          <a:off x="4813120" y="3574918"/>
          <a:ext cx="4167440" cy="2688511"/>
        </p:xfrm>
        <a:graphic>
          <a:graphicData uri="http://schemas.openxmlformats.org/drawingml/2006/table">
            <a:tbl>
              <a:tblPr/>
              <a:tblGrid>
                <a:gridCol w="1021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8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ϕ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{1,2}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125141"/>
              </p:ext>
            </p:extLst>
          </p:nvPr>
        </p:nvGraphicFramePr>
        <p:xfrm>
          <a:off x="-2992018" y="3579424"/>
          <a:ext cx="1658778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992018" y="3579424"/>
                        <a:ext cx="16587788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626763"/>
              </p:ext>
            </p:extLst>
          </p:nvPr>
        </p:nvGraphicFramePr>
        <p:xfrm>
          <a:off x="-3386779" y="2435618"/>
          <a:ext cx="15399698" cy="507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3386779" y="2435618"/>
                        <a:ext cx="15399698" cy="507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46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7</a:t>
            </a:fld>
            <a:endParaRPr lang="es-ES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850313"/>
              </p:ext>
            </p:extLst>
          </p:nvPr>
        </p:nvGraphicFramePr>
        <p:xfrm>
          <a:off x="-5183687" y="175791"/>
          <a:ext cx="16588630" cy="54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5183687" y="175791"/>
                        <a:ext cx="16588630" cy="546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467348"/>
              </p:ext>
            </p:extLst>
          </p:nvPr>
        </p:nvGraphicFramePr>
        <p:xfrm>
          <a:off x="-4619643" y="939488"/>
          <a:ext cx="18246567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619643" y="939488"/>
                        <a:ext cx="18246567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82222" y="1770420"/>
            <a:ext cx="856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/>
                <a:cs typeface="Arial"/>
              </a:rPr>
              <a:t>Algebra de Boole aplicado al álgebra de proposiciones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330358"/>
              </p:ext>
            </p:extLst>
          </p:nvPr>
        </p:nvGraphicFramePr>
        <p:xfrm>
          <a:off x="-4959350" y="2690813"/>
          <a:ext cx="165877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959350" y="2690813"/>
                        <a:ext cx="165877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844463"/>
              </p:ext>
            </p:extLst>
          </p:nvPr>
        </p:nvGraphicFramePr>
        <p:xfrm>
          <a:off x="-4683036" y="3562403"/>
          <a:ext cx="165877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683036" y="3562403"/>
                        <a:ext cx="165877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513190"/>
              </p:ext>
            </p:extLst>
          </p:nvPr>
        </p:nvGraphicFramePr>
        <p:xfrm>
          <a:off x="1057802" y="4396509"/>
          <a:ext cx="1820864" cy="1614825"/>
        </p:xfrm>
        <a:graphic>
          <a:graphicData uri="http://schemas.openxmlformats.org/drawingml/2006/table">
            <a:tbl>
              <a:tblPr/>
              <a:tblGrid>
                <a:gridCol w="60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V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roup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8212"/>
              </p:ext>
            </p:extLst>
          </p:nvPr>
        </p:nvGraphicFramePr>
        <p:xfrm>
          <a:off x="4258178" y="4393688"/>
          <a:ext cx="1820864" cy="1614825"/>
        </p:xfrm>
        <a:graphic>
          <a:graphicData uri="http://schemas.openxmlformats.org/drawingml/2006/table">
            <a:tbl>
              <a:tblPr/>
              <a:tblGrid>
                <a:gridCol w="60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^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1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8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804332" y="465667"/>
            <a:ext cx="66886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Sea Z el conjunto de fórmulas lógicas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25222" y="1340556"/>
            <a:ext cx="57996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Z = { </a:t>
            </a:r>
            <a:r>
              <a:rPr lang="es-ES" sz="3200" dirty="0" err="1"/>
              <a:t>θ</a:t>
            </a:r>
            <a:r>
              <a:rPr lang="es-ES" sz="3200" dirty="0"/>
              <a:t> / </a:t>
            </a:r>
            <a:r>
              <a:rPr lang="es-ES" sz="3200" dirty="0" err="1"/>
              <a:t>θ</a:t>
            </a:r>
            <a:r>
              <a:rPr lang="es-ES" sz="3200" dirty="0"/>
              <a:t> es una fórmula lógica}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0" y="215900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Desde un punto de vista estrictamente algebraico, definimos un Algebra de Boole sobre un conjunto cociente de Z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196991"/>
              </p:ext>
            </p:extLst>
          </p:nvPr>
        </p:nvGraphicFramePr>
        <p:xfrm>
          <a:off x="-4309186" y="3961338"/>
          <a:ext cx="165877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309186" y="3961338"/>
                        <a:ext cx="165877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268111" y="4840107"/>
            <a:ext cx="8226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Son todas fórmulas equivalentes a </a:t>
            </a:r>
            <a:r>
              <a:rPr lang="es-ES" sz="3200" dirty="0" err="1"/>
              <a:t>θ</a:t>
            </a:r>
            <a:r>
              <a:rPr lang="es-ES" sz="3200" dirty="0"/>
              <a:t>  y pertenecen al conjunto Z, lo mismo que </a:t>
            </a:r>
            <a:r>
              <a:rPr lang="es-ES" sz="3200" dirty="0" err="1"/>
              <a:t>θ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7901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2019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B4270-09ED-064D-B81F-3D5CB3C4B77D}" type="slidenum">
              <a:rPr lang="es-ES" smtClean="0"/>
              <a:t>9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310444" y="324559"/>
            <a:ext cx="8480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Dos fórmulas </a:t>
            </a:r>
            <a:r>
              <a:rPr lang="es-ES" sz="3200" dirty="0" err="1"/>
              <a:t>θ</a:t>
            </a:r>
            <a:r>
              <a:rPr lang="es-ES" sz="3200" dirty="0"/>
              <a:t>  y  </a:t>
            </a:r>
            <a:r>
              <a:rPr lang="es-ES" sz="3200" dirty="0" err="1"/>
              <a:t>φ</a:t>
            </a:r>
            <a:r>
              <a:rPr lang="es-ES" sz="3200" dirty="0"/>
              <a:t>  son equivalentes (y pertenecen al conjunto Z), si y solo si son lógicamente equivalentes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943179"/>
              </p:ext>
            </p:extLst>
          </p:nvPr>
        </p:nvGraphicFramePr>
        <p:xfrm>
          <a:off x="-2262976" y="2230741"/>
          <a:ext cx="13708915" cy="45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397500" imgH="177800" progId="Word.Document.12">
                  <p:embed/>
                </p:oleObj>
              </mc:Choice>
              <mc:Fallback>
                <p:oleObj name="Documento" r:id="rId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262976" y="2230741"/>
                        <a:ext cx="13708915" cy="45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10444" y="2963335"/>
            <a:ext cx="8480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Llamamos la clase de fórmulas </a:t>
            </a:r>
            <a:r>
              <a:rPr lang="es-ES" sz="3200" dirty="0" err="1"/>
              <a:t>θ</a:t>
            </a:r>
            <a:r>
              <a:rPr lang="es-ES" sz="3200" dirty="0"/>
              <a:t> (y designaremos con [</a:t>
            </a:r>
            <a:r>
              <a:rPr lang="es-ES" sz="3200" dirty="0" err="1"/>
              <a:t>θ</a:t>
            </a:r>
            <a:r>
              <a:rPr lang="es-ES" sz="3200" dirty="0"/>
              <a:t>]) a las formadas por todas las fórmulas lógicamente equivalentes. 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166228"/>
              </p:ext>
            </p:extLst>
          </p:nvPr>
        </p:nvGraphicFramePr>
        <p:xfrm>
          <a:off x="-3688302" y="4723332"/>
          <a:ext cx="165877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688302" y="4723332"/>
                        <a:ext cx="165877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001057"/>
              </p:ext>
            </p:extLst>
          </p:nvPr>
        </p:nvGraphicFramePr>
        <p:xfrm>
          <a:off x="-3747567" y="5665948"/>
          <a:ext cx="16587788" cy="546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397500" imgH="177800" progId="Word.Document.12">
                  <p:embed/>
                </p:oleObj>
              </mc:Choice>
              <mc:Fallback>
                <p:oleObj name="Documento" r:id="rId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747567" y="5665948"/>
                        <a:ext cx="16587788" cy="546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25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13123</TotalTime>
  <Words>722</Words>
  <Application>Microsoft Macintosh PowerPoint</Application>
  <PresentationFormat>Presentación en pantalla (4:3)</PresentationFormat>
  <Paragraphs>219</Paragraphs>
  <Slides>34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Times New Roman</vt:lpstr>
      <vt:lpstr>Wingdings</vt:lpstr>
      <vt:lpstr>Tema de Office</vt:lpstr>
      <vt:lpstr>Documento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JulioAcosta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Acosta</dc:creator>
  <cp:lastModifiedBy>Microsoft Office User</cp:lastModifiedBy>
  <cp:revision>251</cp:revision>
  <cp:lastPrinted>2019-09-02T18:27:20Z</cp:lastPrinted>
  <dcterms:created xsi:type="dcterms:W3CDTF">2018-09-02T13:13:01Z</dcterms:created>
  <dcterms:modified xsi:type="dcterms:W3CDTF">2022-09-14T11:48:20Z</dcterms:modified>
</cp:coreProperties>
</file>